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6858000" cy="9144000"/>
  <p:embeddedFontLst>
    <p:embeddedFont>
      <p:font typeface="Raleway"/>
      <p:regular r:id="rId72"/>
      <p:bold r:id="rId73"/>
      <p:italic r:id="rId74"/>
      <p:boldItalic r:id="rId75"/>
    </p:embeddedFont>
    <p:embeddedFont>
      <p:font typeface="Lato"/>
      <p:regular r:id="rId76"/>
      <p:bold r:id="rId77"/>
      <p:italic r:id="rId78"/>
      <p:boldItalic r:id="rId79"/>
    </p:embeddedFont>
    <p:embeddedFont>
      <p:font typeface="Roboto Mon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RobotoMono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Mono-regular.fntdata"/><Relationship Id="rId82" Type="http://schemas.openxmlformats.org/officeDocument/2006/relationships/font" Target="fonts/RobotoMono-italic.fntdata"/><Relationship Id="rId81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aleway-bold.fntdata"/><Relationship Id="rId72" Type="http://schemas.openxmlformats.org/officeDocument/2006/relationships/font" Target="fonts/Raleway-regular.fntdata"/><Relationship Id="rId31" Type="http://schemas.openxmlformats.org/officeDocument/2006/relationships/slide" Target="slides/slide26.xml"/><Relationship Id="rId75" Type="http://schemas.openxmlformats.org/officeDocument/2006/relationships/font" Target="fonts/Raleway-boldItalic.fntdata"/><Relationship Id="rId30" Type="http://schemas.openxmlformats.org/officeDocument/2006/relationships/slide" Target="slides/slide25.xml"/><Relationship Id="rId74" Type="http://schemas.openxmlformats.org/officeDocument/2006/relationships/font" Target="fonts/Raleway-italic.fntdata"/><Relationship Id="rId33" Type="http://schemas.openxmlformats.org/officeDocument/2006/relationships/slide" Target="slides/slide28.xml"/><Relationship Id="rId77" Type="http://schemas.openxmlformats.org/officeDocument/2006/relationships/font" Target="fonts/Lato-bold.fntdata"/><Relationship Id="rId32" Type="http://schemas.openxmlformats.org/officeDocument/2006/relationships/slide" Target="slides/slide27.xml"/><Relationship Id="rId76" Type="http://schemas.openxmlformats.org/officeDocument/2006/relationships/font" Target="fonts/Lato-regular.fntdata"/><Relationship Id="rId35" Type="http://schemas.openxmlformats.org/officeDocument/2006/relationships/slide" Target="slides/slide30.xml"/><Relationship Id="rId79" Type="http://schemas.openxmlformats.org/officeDocument/2006/relationships/font" Target="fonts/Lato-boldItalic.fntdata"/><Relationship Id="rId34" Type="http://schemas.openxmlformats.org/officeDocument/2006/relationships/slide" Target="slides/slide29.xml"/><Relationship Id="rId78" Type="http://schemas.openxmlformats.org/officeDocument/2006/relationships/font" Target="fonts/Lato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dn.discordapp.com/attachments/926255992960872508/926256372016906250/sussy.png" TargetMode="External"/><Relationship Id="rId3" Type="http://schemas.openxmlformats.org/officeDocument/2006/relationships/hyperlink" Target="https://cdn.discordapp.com/attachments/926255992960872508/926256371396116510/sussy.gif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87a5a0ee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87a5a0ee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b89d8c66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b89d8c6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26463b4142695b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726463b4142695b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6660efe00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6660efe00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97cec7a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97cec7a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26463b4142695b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26463b4142695b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969369ca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969369ca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969369c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969369c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969369c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969369c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969369ca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969369ca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fbdcd3cc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fbdcd3cc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969369ca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969369ca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 resultado é 3.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d146769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d146769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969369c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969369c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69369ca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969369ca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97cec7aa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97cec7aa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bafddc0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bafddc0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Os exemplos também se aplicam no caso de uso de aspas simples.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97cec7aa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97cec7aa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97cec7aa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97cec7aa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97cec7aa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97cec7aa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97cec7aa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97cec7aa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dcd3cc5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dcd3cc5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97cec7aa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97cec7aa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969369ca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969369ca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97cec7a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97cec7a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9774f6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9774f6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Pedir para os alunos criarem um arquivo e codarem essa função.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9a890fb0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9a890fb0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Adicionar as duas linhas e pedir para executar o código.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9a890fb0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9a890fb0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9a890fb0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9a890fb0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9a890fb0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9a890fb0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9a890fb0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9a890fb0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9a890fb0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9a890fb0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86ac3c3b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86ac3c3b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9b9e24e9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9b9e24e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Pedir para implementar o return no código deles.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9b9e24e9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9b9e24e9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Transformar o exercício da página 19 em uma função.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9a890fb0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9a890fb0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a1cbf0da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a1cbf0d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9a890fb02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9a890fb0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a1cbf0d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a1cbf0d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a1cbf0da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a1cbf0da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a1cbf0da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a1cbf0da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a1cbf0da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a1cbf0d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a1cbf0da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a1cbf0da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86ac3c3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86ac3c3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a1cbf0da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0a1cbf0da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a1cbf0da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a1cbf0da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 var é possível.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Evita </a:t>
            </a:r>
            <a:r>
              <a:rPr lang="en"/>
              <a:t>redeclarar</a:t>
            </a:r>
            <a:r>
              <a:rPr lang="en"/>
              <a:t> variáveis sem querer.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a1cbf0da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a1cbf0da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Resolve nosso problema anterior.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a1cbf0da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0a1cbf0da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a1cbf0da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a1cbf0da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c061091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c061091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86ac3c3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86ac3c3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86ac3c3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86ac3c3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9b9e24e9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9b9e24e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9fab844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9fab844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86ac3c3b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86ac3c3b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9fab8441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09fab8441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9fab8441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9fab8441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09fab8441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09fab8441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9fab8441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9fab8441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86ac3c3b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86ac3c3b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Imagens em questão: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https://cdn.discordapp.com/attachments/926255992960872508/926256372016906250/sussy.png</a:t>
            </a:r>
            <a:r>
              <a:rPr lang="en"/>
              <a:t> 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https://cdn.discordapp.com/attachments/926255992960872508/926256371396116510/sussy.gif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8b7bfdcb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08b7bfdc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cfcf300146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cfcf300146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86ac3c3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86ac3c3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87a5a0ee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87a5a0ee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</a:t>
            </a:r>
            <a:r>
              <a:rPr lang="en"/>
              <a:t>ar function por exemplo.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26463b4142695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26463b4142695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3493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Imersão Desenvolvimento Web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4054275"/>
            <a:ext cx="76881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Taylane Brandão 			Renan Verissimo 			Laion Luiz</a:t>
            </a:r>
            <a:endParaRPr sz="1800"/>
          </a:p>
        </p:txBody>
      </p:sp>
      <p:sp>
        <p:nvSpPr>
          <p:cNvPr id="88" name="Google Shape;88;p13"/>
          <p:cNvSpPr txBox="1"/>
          <p:nvPr/>
        </p:nvSpPr>
        <p:spPr>
          <a:xfrm>
            <a:off x="2635650" y="3014050"/>
            <a:ext cx="38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Modulo I - Dia 3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791850" y="1856175"/>
            <a:ext cx="762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São formas de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exibir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os dados.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As mais simples são 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console.log(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window.alert(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valor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primeiro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exibe os valores no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terminal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onde está sendo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executado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segundo cria uma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janela de alerta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numa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página HTML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</a:t>
            </a:r>
            <a:endParaRPr/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791850" y="1856175"/>
            <a:ext cx="762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Conjunto de ferramentas para </a:t>
            </a:r>
            <a:r>
              <a:rPr b="1" i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debugar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seu código.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Debugar -&gt;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Debug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-&gt;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Depurar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-&gt; Analisar e ajustar bugs no código.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browser abre as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ferramentas de desenvolvedor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com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F12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terminal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do navegador fica na aba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console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Executando o Código</a:t>
            </a:r>
            <a:endParaRPr/>
          </a:p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791850" y="1856175"/>
            <a:ext cx="7624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Depois de adicionar variáveis, atribuições, comentários, é hora de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rodar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esse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código bonito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!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JavaScript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é necessário usar um arquivo com 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extensão js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terminal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referente a pasta onde está o arquivo JS, use 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comando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node </a:t>
            </a: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nomedoarquivo.js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 pronto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! Seu código foi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executado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727800" y="1575925"/>
            <a:ext cx="7688400" cy="995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É hora de codar!</a:t>
            </a:r>
            <a:endParaRPr/>
          </a:p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727800" y="2752150"/>
            <a:ext cx="768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Crie um arquivo com extensão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JS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Crie uma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variável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atribua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 valor “Hello World”.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o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console.log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para exibir o valor da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variável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criada.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Execute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 arquivo e veja o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resultado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250" y="1549025"/>
            <a:ext cx="1002700" cy="1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Números</a:t>
            </a:r>
            <a:endParaRPr/>
          </a:p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791850" y="1856175"/>
            <a:ext cx="762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Imagina um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trabalho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no qual é preciso fazer um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mesmo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cálculo muitas e muitas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vezes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Além de ser o famoso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corno job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é muito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suscetível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 erros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Então por que não deixar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computador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fazer isso para a gente?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Bora ver!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Fazendo uns cálculos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791850" y="1856175"/>
            <a:ext cx="7624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Variável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Número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Operador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Número;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Adição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[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a = 3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Subtração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s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[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s = 8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Multiplicação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[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m = 15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Divisão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30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[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d = 10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100" y="2377325"/>
            <a:ext cx="2701350" cy="172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Precedência</a:t>
            </a:r>
            <a:endParaRPr/>
          </a:p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791850" y="1856175"/>
            <a:ext cx="762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 regras da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aritmética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se aplicam na programação da mesma forma.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Tanto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operadores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quantos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parênteses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influenciam na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execução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5 * 2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[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a = 20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 = 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* 2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[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b = 30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Acredite, você vai usar: </a:t>
            </a:r>
            <a:r>
              <a:rPr lang="en">
                <a:solidFill>
                  <a:schemeClr val="accent3"/>
                </a:solidFill>
              </a:rPr>
              <a:t>++</a:t>
            </a:r>
            <a:r>
              <a:rPr lang="en"/>
              <a:t> e </a:t>
            </a:r>
            <a:r>
              <a:rPr lang="en">
                <a:solidFill>
                  <a:schemeClr val="accent3"/>
                </a:solidFill>
              </a:rPr>
              <a:t>--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791850" y="1856175"/>
            <a:ext cx="7624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 algum momento da sua vida como dev, você precisará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aumentar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diminuir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valor de uma variável em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Ao invés de usar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use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++;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Ao invés de usar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b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use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--;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Acredite, você vai usar: </a:t>
            </a:r>
            <a:r>
              <a:rPr lang="en">
                <a:solidFill>
                  <a:schemeClr val="accent3"/>
                </a:solidFill>
              </a:rPr>
              <a:t>r</a:t>
            </a:r>
            <a:r>
              <a:rPr lang="en">
                <a:solidFill>
                  <a:schemeClr val="accent3"/>
                </a:solidFill>
              </a:rPr>
              <a:t>esto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0"/>
          <p:cNvSpPr txBox="1"/>
          <p:nvPr/>
        </p:nvSpPr>
        <p:spPr>
          <a:xfrm>
            <a:off x="791850" y="1856175"/>
            <a:ext cx="7624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 algum outro momento da sua vida como dev, você precisará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resto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 uma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divisão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Para isso usamos o operador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[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d = 2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Atribuição Rápida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791850" y="1856175"/>
            <a:ext cx="762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Uma forma de atribuir valores a variáveis já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existentes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é usando 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atribuição rápida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Consiste em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remover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variável repetida,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unir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inverter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ordem dos operadores: 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6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+=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7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Funciona com as operações básicas: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b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6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 /=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22450"/>
            <a:ext cx="69354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/>
              <a:t>Intro JavaScript I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/>
              <a:t>Intro JavaScript II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/>
              <a:t>DOM</a:t>
            </a:r>
            <a:endParaRPr/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388800"/>
            <a:ext cx="69354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Indice:</a:t>
            </a:r>
            <a:endParaRPr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727800" y="1575925"/>
            <a:ext cx="7688400" cy="995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É hora de codar!</a:t>
            </a:r>
            <a:endParaRPr/>
          </a:p>
        </p:txBody>
      </p: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2"/>
          <p:cNvSpPr txBox="1"/>
          <p:nvPr/>
        </p:nvSpPr>
        <p:spPr>
          <a:xfrm>
            <a:off x="727800" y="2752150"/>
            <a:ext cx="768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Imagine o seguinte cálculo: </a:t>
            </a:r>
            <a:r>
              <a:rPr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e 20 mais 10,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dividido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por 5, menos 1, vezes 7 for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dividido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por 3. Qual é o resto da divisão mais 1?</a:t>
            </a:r>
            <a:endParaRPr b="1"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Escreva um código que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resolva</a:t>
            </a:r>
            <a:r>
              <a:rPr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cálculo acima e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mostre</a:t>
            </a:r>
            <a:r>
              <a:rPr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resultado.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250" y="1549025"/>
            <a:ext cx="1002700" cy="1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1061400" y="871375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JavaScript II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Parte II</a:t>
            </a:r>
            <a:endParaRPr b="0" sz="1200"/>
          </a:p>
        </p:txBody>
      </p:sp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791850" y="1856175"/>
            <a:ext cx="76245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Agora que você sabe o que são variáveis,  é hora de falar sobre os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tipos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que podem assumir: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numérico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booleano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string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 vários outros.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Os tipos servem para diferenciar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comportamentos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no código.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 + 1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 [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d = 2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-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resultado é do tipo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numérico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 = “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Olá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cara!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”; [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e = Olá cara!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resultado é do tipo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string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Mas o que é isso?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5"/>
          <p:cNvSpPr txBox="1"/>
          <p:nvPr/>
        </p:nvSpPr>
        <p:spPr>
          <a:xfrm>
            <a:off x="791850" y="1856175"/>
            <a:ext cx="762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São variáveis que guardam informações do tipo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texto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São declaradas usando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“”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(aspas duplas) ou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‘’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(aspas simples).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Jukera = 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O que você tá fazendo menor?!!!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Gratis = ‘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Eu tô tiltado cara?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’;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String.length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6"/>
          <p:cNvSpPr txBox="1"/>
          <p:nvPr/>
        </p:nvSpPr>
        <p:spPr>
          <a:xfrm>
            <a:off x="791850" y="1856175"/>
            <a:ext cx="762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Para saber o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tamanho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 uma string, usamos 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length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= 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ÉOQ?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”; [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a.length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4]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Espaços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também entram para a contagem.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 = 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ÉOQ MALUKO?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”; [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b.length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11]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876" y="3622376"/>
            <a:ext cx="1521124" cy="152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Aspas dentro de Aspas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595302" y="48114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791850" y="1856175"/>
            <a:ext cx="7624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Caso queira usar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aspas duplas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dentro de uma string declarada com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aspas duplas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é preciso usar 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\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(contrabarra) antes de cada símbolo.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= 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Por que está usando \“aspas\”?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Também é possível usar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aspas simples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na declaração e assim usar as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aspas duplas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normalmente dentro da string.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 = ‘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Por que está usando “aspas”?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’;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Variáveis dentro da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8"/>
          <p:cNvSpPr txBox="1"/>
          <p:nvPr/>
        </p:nvSpPr>
        <p:spPr>
          <a:xfrm>
            <a:off x="791850" y="1856175"/>
            <a:ext cx="76245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Para adicionar variáveis dentro de strings, usamos o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operador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 = a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 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mais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 a + 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é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 b + 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c = 2 mais 2 é 4.</a:t>
            </a:r>
            <a:endParaRPr b="1" sz="1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Strings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791850" y="1856175"/>
            <a:ext cx="7624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Uma forma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otimizada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da string comum. Deixa o código mais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legível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além de aceitar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várias linhas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interpolação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ão declaradas usando 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``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(acento grave).</a:t>
            </a:r>
            <a:endParaRPr b="1"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= `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Fala tu!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`;</a:t>
            </a:r>
            <a:endParaRPr b="1"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Strings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0"/>
          <p:cNvSpPr txBox="1"/>
          <p:nvPr/>
        </p:nvSpPr>
        <p:spPr>
          <a:xfrm>
            <a:off x="791850" y="1856175"/>
            <a:ext cx="76245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Múltiplas linhas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“Não consigo ler nada.”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 = `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Não consigo</a:t>
            </a:r>
            <a:endParaRPr b="1" sz="165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ler nada.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`;</a:t>
            </a:r>
            <a:endParaRPr b="1"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Strings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1"/>
          <p:cNvSpPr txBox="1"/>
          <p:nvPr/>
        </p:nvSpPr>
        <p:spPr>
          <a:xfrm>
            <a:off x="791850" y="1856175"/>
            <a:ext cx="7624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Interpolação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=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dog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 =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“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What the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 + a + ”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doin’?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650"/>
              <a:buFont typeface="Roboto Mon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 = `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What the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${a}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doin’?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`;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b,c = What the dog doin’?</a:t>
            </a:r>
            <a:endParaRPr b="1" sz="1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1061400" y="857225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JavaScript 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Parte I</a:t>
            </a:r>
            <a:endParaRPr b="0" sz="1200"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Strings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2"/>
          <p:cNvSpPr txBox="1"/>
          <p:nvPr/>
        </p:nvSpPr>
        <p:spPr>
          <a:xfrm>
            <a:off x="791850" y="1856175"/>
            <a:ext cx="76245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Legibilidade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a = a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“ mais ”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 a +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“ é ”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+ b +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“.”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${a}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mais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${</a:t>
            </a:r>
            <a:r>
              <a:rPr b="1" lang="en" sz="165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 é ${b}.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 a,c = 2 mais 2 é 4.</a:t>
            </a:r>
            <a:endParaRPr b="1" sz="1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727800" y="1575925"/>
            <a:ext cx="7688400" cy="995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É hora de codar!</a:t>
            </a:r>
            <a:endParaRPr/>
          </a:p>
        </p:txBody>
      </p:sp>
      <p:sp>
        <p:nvSpPr>
          <p:cNvPr id="331" name="Google Shape;33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3"/>
          <p:cNvSpPr txBox="1"/>
          <p:nvPr/>
        </p:nvSpPr>
        <p:spPr>
          <a:xfrm>
            <a:off x="727800" y="2752150"/>
            <a:ext cx="76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Calcule o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resto da divisão 5/4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mostre o resultado dentro da frase: </a:t>
            </a:r>
            <a:endParaRPr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O resto é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resultado</a:t>
            </a:r>
            <a:r>
              <a:rPr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250" y="1549025"/>
            <a:ext cx="1002700" cy="1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de 8000!?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4"/>
          <p:cNvSpPr txBox="1"/>
          <p:nvPr/>
        </p:nvSpPr>
        <p:spPr>
          <a:xfrm>
            <a:off x="791850" y="1856175"/>
            <a:ext cx="7624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Dado um número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você precisa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exibir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resto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da divisão dele por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y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Usando o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último exercício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como base: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resto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console.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`O resto é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${resto}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.`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Agora ao invés de apenas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 par de entradas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são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8000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Será que é preciso escrever o mesmo código outras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7999 vezes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 ir trocando os valores em cada um?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 rotWithShape="1">
          <a:blip r:embed="rId3">
            <a:alphaModFix/>
          </a:blip>
          <a:srcRect b="0" l="0" r="0" t="19633"/>
          <a:stretch/>
        </p:blipFill>
        <p:spPr>
          <a:xfrm>
            <a:off x="3426886" y="-42448"/>
            <a:ext cx="2290225" cy="15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5"/>
          <p:cNvSpPr txBox="1"/>
          <p:nvPr/>
        </p:nvSpPr>
        <p:spPr>
          <a:xfrm>
            <a:off x="791850" y="1856175"/>
            <a:ext cx="7624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Para isso, nós usamos uma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função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execução de um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pedaço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 código que seja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reutilizável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1" lang="en" sz="16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calculaResto(x,y) {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resto = x % y;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`O resto é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${resto}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.`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075" y="562463"/>
            <a:ext cx="847550" cy="5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Usando uma Função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46"/>
          <p:cNvSpPr txBox="1"/>
          <p:nvPr/>
        </p:nvSpPr>
        <p:spPr>
          <a:xfrm>
            <a:off x="791850" y="1856175"/>
            <a:ext cx="76245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Para usar uma função, ela deve ser chamada por seu nome seguido de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parênteses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 seus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parâmetros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1" lang="en" sz="16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calculaResto(x,y) {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resto = x % y;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`O resto é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${resto}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.`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calculaResto(5,4);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calculaResto(53,7);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46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 da </a:t>
            </a:r>
            <a:r>
              <a:rPr lang="en"/>
              <a:t>Função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7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" name="Google Shape;367;p47"/>
          <p:cNvSpPr txBox="1"/>
          <p:nvPr/>
        </p:nvSpPr>
        <p:spPr>
          <a:xfrm>
            <a:off x="791850" y="1856175"/>
            <a:ext cx="76245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 terminal, você receberá os seguintes outputs: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 resto é 1.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 resto é 4.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Perceba que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uma função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conseguiu resolver problemas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pares de valores diferentes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Não foi preciso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 repetir todo o código da função e alterar as variáveis diversas vezes.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de uma </a:t>
            </a:r>
            <a:r>
              <a:rPr lang="en"/>
              <a:t>Função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48"/>
          <p:cNvSpPr txBox="1"/>
          <p:nvPr/>
        </p:nvSpPr>
        <p:spPr>
          <a:xfrm>
            <a:off x="791850" y="1856175"/>
            <a:ext cx="7624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Declaração de uma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função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nomeDaFuncao() {}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palavra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identifica que é uma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função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nomeDaFuncao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tem as mesmas propriedades das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variáveis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indicam os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parâmetros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que a função utiliza.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é onde fica o código que será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executado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pela função.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Parâmetros</a:t>
            </a:r>
            <a:r>
              <a:rPr lang="en"/>
              <a:t> de uma Função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9"/>
          <p:cNvSpPr txBox="1"/>
          <p:nvPr/>
        </p:nvSpPr>
        <p:spPr>
          <a:xfrm>
            <a:off x="791850" y="1856175"/>
            <a:ext cx="76245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Parâmetros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funcionam como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variáveis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dentro da função.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calculaResto(5,4) -&gt; x = 5, y = 4;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calculaResto(x,y) {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resto = 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% 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`O resto é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${resto}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.`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Parâmetros de uma Função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50"/>
          <p:cNvSpPr txBox="1"/>
          <p:nvPr/>
        </p:nvSpPr>
        <p:spPr>
          <a:xfrm>
            <a:off x="791850" y="1856175"/>
            <a:ext cx="7624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Uma função pode não ter parâmetros.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1" lang="en" sz="16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imprimeMsg() {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“Não consigo ler nada.”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imprimeMsg();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Output: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latin typeface="Roboto Mono"/>
                <a:ea typeface="Roboto Mono"/>
                <a:cs typeface="Roboto Mono"/>
                <a:sym typeface="Roboto Mono"/>
              </a:rPr>
              <a:t>Não consigo ler nada.</a:t>
            </a:r>
            <a:endParaRPr b="1" sz="165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1" name="Google Shape;391;p50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Retorno</a:t>
            </a:r>
            <a:r>
              <a:rPr lang="en"/>
              <a:t> de uma Função</a:t>
            </a:r>
            <a:endParaRPr/>
          </a:p>
        </p:txBody>
      </p:sp>
      <p:sp>
        <p:nvSpPr>
          <p:cNvPr id="397" name="Google Shape;397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51"/>
          <p:cNvSpPr txBox="1"/>
          <p:nvPr/>
        </p:nvSpPr>
        <p:spPr>
          <a:xfrm>
            <a:off x="791850" y="1856175"/>
            <a:ext cx="7624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 geral, as funções são projetadas para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retornar dados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Isso é feito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através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do 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Ter um retorno faz com que funções possam ser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atribuídas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 não apenas executadas de forma independente.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Sempre que o 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é lido,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encerra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 execução da função e contínua de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onde parou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no código.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51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JavaScript ?</a:t>
            </a:r>
            <a:endParaRPr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727650" y="1311550"/>
            <a:ext cx="7808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Uma das linguagens de programação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mais utilizadas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da internet.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Permite a criação de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conteúdo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dinâmico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na Web.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Pode ser usada para a criação de: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Games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Mobile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Char char="○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Desktop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925" y="2898575"/>
            <a:ext cx="1907375" cy="18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425" y="3008050"/>
            <a:ext cx="393599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425" y="3567859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7925" y="412765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Retorno de uma Função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52"/>
          <p:cNvSpPr txBox="1"/>
          <p:nvPr/>
        </p:nvSpPr>
        <p:spPr>
          <a:xfrm>
            <a:off x="791850" y="1856175"/>
            <a:ext cx="76245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Dessa forma, a função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realiza os cálculos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retorna o resultado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outra parte do código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fica responsável em exibir.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1" lang="en" sz="16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calculaResto(x,y) {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x % y;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res = calculaResto(5,4);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(res);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52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/>
          <p:nvPr>
            <p:ph type="title"/>
          </p:nvPr>
        </p:nvSpPr>
        <p:spPr>
          <a:xfrm>
            <a:off x="727800" y="1575925"/>
            <a:ext cx="7688400" cy="995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É hora de codar!</a:t>
            </a:r>
            <a:endParaRPr/>
          </a:p>
        </p:txBody>
      </p:sp>
      <p:sp>
        <p:nvSpPr>
          <p:cNvPr id="413" name="Google Shape;413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53"/>
          <p:cNvSpPr txBox="1"/>
          <p:nvPr/>
        </p:nvSpPr>
        <p:spPr>
          <a:xfrm>
            <a:off x="727800" y="2752150"/>
            <a:ext cx="768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Imagine o seguinte cálculo: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Se um valor mais 10, dividido por 5, menos 1, vezes 7 for dividido por 3. Qual é o resto da divisão mais 1?</a:t>
            </a:r>
            <a:endParaRPr b="1"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Crie uma função que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resolva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cálculo acima e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retorna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resultado.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250" y="1549025"/>
            <a:ext cx="1002700" cy="1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54"/>
          <p:cNvSpPr txBox="1"/>
          <p:nvPr/>
        </p:nvSpPr>
        <p:spPr>
          <a:xfrm>
            <a:off x="791850" y="1856175"/>
            <a:ext cx="762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Escopo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Visibilidade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 uma variável está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visível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é possível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acessar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atribuir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valores.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JavaScript possui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escopos: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Global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Função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Bloco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Cada um desses escopos possuem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visibilidades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diferentes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4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Global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55"/>
          <p:cNvSpPr txBox="1"/>
          <p:nvPr/>
        </p:nvSpPr>
        <p:spPr>
          <a:xfrm>
            <a:off x="791850" y="1856175"/>
            <a:ext cx="7624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Variáveis declaradas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funções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blocos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Vivem no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nível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mais alto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da aplicação.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isíveis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todo o código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podem ser atribuídas em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qualquer lugar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5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Global</a:t>
            </a:r>
            <a:endParaRPr/>
          </a:p>
        </p:txBody>
      </p:sp>
      <p:sp>
        <p:nvSpPr>
          <p:cNvPr id="437" name="Google Shape;437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56"/>
          <p:cNvSpPr txBox="1"/>
          <p:nvPr/>
        </p:nvSpPr>
        <p:spPr>
          <a:xfrm>
            <a:off x="791850" y="1589475"/>
            <a:ext cx="77445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//Escopo Global</a:t>
            </a:r>
            <a:endParaRPr b="1" sz="15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global = </a:t>
            </a:r>
            <a:r>
              <a:rPr b="1" lang="en" sz="15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1" lang="en" sz="15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a(x,y) {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global = </a:t>
            </a:r>
            <a:r>
              <a:rPr b="1" lang="en" sz="15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5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(global);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a();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5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(global);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Output: </a:t>
            </a:r>
            <a:r>
              <a:rPr b="1" lang="en" sz="155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1" sz="155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="1" sz="15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56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de Função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57"/>
          <p:cNvSpPr txBox="1"/>
          <p:nvPr/>
        </p:nvSpPr>
        <p:spPr>
          <a:xfrm>
            <a:off x="791850" y="1856175"/>
            <a:ext cx="7624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Variáveis declaradas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dentro de uma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função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Visíveis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apenas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dentro da função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Isso inclui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funções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ou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blocos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dentro da função em questão.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57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de Função</a:t>
            </a:r>
            <a:endParaRPr/>
          </a:p>
        </p:txBody>
      </p:sp>
      <p:sp>
        <p:nvSpPr>
          <p:cNvPr id="453" name="Google Shape;453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58"/>
          <p:cNvSpPr txBox="1"/>
          <p:nvPr/>
        </p:nvSpPr>
        <p:spPr>
          <a:xfrm>
            <a:off x="791850" y="1589475"/>
            <a:ext cx="37800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//Escopo Global</a:t>
            </a:r>
            <a:endParaRPr b="1" sz="15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global = </a:t>
            </a:r>
            <a:r>
              <a:rPr b="1" lang="en" sz="15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1" lang="en" sz="15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a(x,y) {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//Escopo de Função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local = </a:t>
            </a:r>
            <a:r>
              <a:rPr b="1" lang="en" sz="15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5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(local);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a();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Output: </a:t>
            </a:r>
            <a:r>
              <a:rPr b="1" lang="en" sz="1550">
                <a:latin typeface="Roboto Mono"/>
                <a:ea typeface="Roboto Mono"/>
                <a:cs typeface="Roboto Mono"/>
                <a:sym typeface="Roboto Mono"/>
              </a:rPr>
              <a:t>ReferenceError: local is not defined</a:t>
            </a:r>
            <a:endParaRPr b="1" sz="15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5" name="Google Shape;455;p58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6" name="Google Shape;456;p58"/>
          <p:cNvSpPr txBox="1"/>
          <p:nvPr/>
        </p:nvSpPr>
        <p:spPr>
          <a:xfrm>
            <a:off x="5127850" y="1589475"/>
            <a:ext cx="34083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//Escopo Global</a:t>
            </a:r>
            <a:endParaRPr b="1" sz="15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global = </a:t>
            </a:r>
            <a:r>
              <a:rPr b="1" lang="en" sz="15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b="1" lang="en" sz="15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a(x,y) {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//Escopo de Função</a:t>
            </a:r>
            <a:endParaRPr b="1" sz="15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local = </a:t>
            </a:r>
            <a:r>
              <a:rPr b="1" lang="en" sz="15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5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(local);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a();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Output: </a:t>
            </a:r>
            <a:r>
              <a:rPr b="1" lang="en" sz="155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55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de Bloco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59"/>
          <p:cNvSpPr txBox="1"/>
          <p:nvPr/>
        </p:nvSpPr>
        <p:spPr>
          <a:xfrm>
            <a:off x="791850" y="1856175"/>
            <a:ext cx="762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Variáveis declaradas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dentro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 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Visíveis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apenas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dentro do bloco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59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5" name="Google Shape;4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869" y="108975"/>
            <a:ext cx="2983426" cy="30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de Bloco</a:t>
            </a:r>
            <a:endParaRPr/>
          </a:p>
        </p:txBody>
      </p:sp>
      <p:sp>
        <p:nvSpPr>
          <p:cNvPr id="471" name="Google Shape;471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60"/>
          <p:cNvSpPr txBox="1"/>
          <p:nvPr/>
        </p:nvSpPr>
        <p:spPr>
          <a:xfrm>
            <a:off x="791850" y="1589475"/>
            <a:ext cx="77445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//Escopo Global</a:t>
            </a:r>
            <a:endParaRPr b="1"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global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//Escopo de Bloco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bloco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(bloco);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Output: </a:t>
            </a:r>
            <a:r>
              <a:rPr b="1" lang="en" sz="1650"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b="1" sz="1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" name="Google Shape;473;p60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1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de Bloco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61"/>
          <p:cNvSpPr txBox="1"/>
          <p:nvPr/>
        </p:nvSpPr>
        <p:spPr>
          <a:xfrm>
            <a:off x="791850" y="1856175"/>
            <a:ext cx="762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Perceberam que tem algo de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errado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Mesmo fora do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escopo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a variável estava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visível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Esse é 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problema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de declarar variáveis com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escopo de bloco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não é respeitado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 assim surgiram o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e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61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</a:t>
            </a:r>
            <a:endParaRPr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791850" y="1856175"/>
            <a:ext cx="762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Linguagem de programação é 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método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para dar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instruções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para que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máquinas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realizarem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tarefas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Algoritmo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é um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conjunto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com essas instruções.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algoritmo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é salvo em um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arquivo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no qual a máquina irá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ler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interpretar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executar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975" y="3835700"/>
            <a:ext cx="2434975" cy="1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2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e 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62"/>
          <p:cNvSpPr txBox="1"/>
          <p:nvPr/>
        </p:nvSpPr>
        <p:spPr>
          <a:xfrm>
            <a:off x="791850" y="1856175"/>
            <a:ext cx="76245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Ambos declaram variáveis da mesma forma que o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 1;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bez = 1;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Além de resolver o problema do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trouxeram melhorias que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ajudam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na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manutenção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do código e evitam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bugs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3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e 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63"/>
          <p:cNvSpPr txBox="1"/>
          <p:nvPr/>
        </p:nvSpPr>
        <p:spPr>
          <a:xfrm>
            <a:off x="791850" y="1856175"/>
            <a:ext cx="76245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Não é possível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redeclarar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variáveis no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mesmo escopo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= 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Declarei!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= 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De novo!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"; </a:t>
            </a:r>
            <a:r>
              <a:rPr b="1" lang="en" sz="120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// SyntaxError: 'a' has already been declared.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 = 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Declarei!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 = 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De novo!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"; </a:t>
            </a:r>
            <a:r>
              <a:rPr b="1" lang="en" sz="120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// SyntaxError: 'b' has already been declared.</a:t>
            </a:r>
            <a:endParaRPr b="1" sz="155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7" name="Google Shape;497;p63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e 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64"/>
          <p:cNvSpPr txBox="1"/>
          <p:nvPr/>
        </p:nvSpPr>
        <p:spPr>
          <a:xfrm>
            <a:off x="791850" y="1856175"/>
            <a:ext cx="76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Respeitam 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escopo de bloco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64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6" name="Google Shape;506;p64"/>
          <p:cNvSpPr txBox="1"/>
          <p:nvPr/>
        </p:nvSpPr>
        <p:spPr>
          <a:xfrm>
            <a:off x="727650" y="2443375"/>
            <a:ext cx="3844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bloco = </a:t>
            </a:r>
            <a:r>
              <a:rPr b="1" lang="en" sz="15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5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(bloco);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bloco = </a:t>
            </a:r>
            <a:r>
              <a:rPr b="1" lang="en" sz="15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5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(bloco);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Output: </a:t>
            </a:r>
            <a:r>
              <a:rPr b="1" lang="en" sz="1550">
                <a:latin typeface="Roboto Mono"/>
                <a:ea typeface="Roboto Mono"/>
                <a:cs typeface="Roboto Mono"/>
                <a:sym typeface="Roboto Mono"/>
              </a:rPr>
              <a:t>1 2</a:t>
            </a:r>
            <a:endParaRPr/>
          </a:p>
        </p:txBody>
      </p:sp>
      <p:sp>
        <p:nvSpPr>
          <p:cNvPr id="507" name="Google Shape;507;p64"/>
          <p:cNvSpPr txBox="1"/>
          <p:nvPr/>
        </p:nvSpPr>
        <p:spPr>
          <a:xfrm>
            <a:off x="4572000" y="2443375"/>
            <a:ext cx="3844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bloco = </a:t>
            </a:r>
            <a:r>
              <a:rPr b="1" lang="en" sz="15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5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(bloco);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bloco = </a:t>
            </a:r>
            <a:r>
              <a:rPr b="1" lang="en" sz="15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5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(bloco);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Output: </a:t>
            </a:r>
            <a:r>
              <a:rPr b="1" lang="en" sz="1550">
                <a:latin typeface="Roboto Mono"/>
                <a:ea typeface="Roboto Mono"/>
                <a:cs typeface="Roboto Mono"/>
                <a:sym typeface="Roboto Mono"/>
              </a:rPr>
              <a:t>1 2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5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65"/>
          <p:cNvSpPr txBox="1"/>
          <p:nvPr/>
        </p:nvSpPr>
        <p:spPr>
          <a:xfrm>
            <a:off x="791850" y="1856175"/>
            <a:ext cx="76245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Feita para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guardar constantes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Dessa forma deve ser sempre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inicializada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(b); </a:t>
            </a:r>
            <a:r>
              <a:rPr b="1" lang="en" sz="120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// SyntaxError: Missing initializer in const declaration.</a:t>
            </a:r>
            <a:endParaRPr b="1" sz="1200">
              <a:solidFill>
                <a:srgbClr val="DC14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DC14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 não pode ser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reatribuída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= 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Atribuído!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";</a:t>
            </a:r>
            <a:endParaRPr b="1" sz="1550">
              <a:solidFill>
                <a:srgbClr val="DC14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= 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Reatribuído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"; </a:t>
            </a:r>
            <a:r>
              <a:rPr b="1" lang="en" sz="120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TypeError: Assignment to constant variable.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65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6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66"/>
          <p:cNvSpPr txBox="1"/>
          <p:nvPr/>
        </p:nvSpPr>
        <p:spPr>
          <a:xfrm>
            <a:off x="791850" y="1856175"/>
            <a:ext cx="7624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Similar ao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faz o que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não pode.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Não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precisa ser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inicializada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a;</a:t>
            </a:r>
            <a:endParaRPr b="1" sz="1550">
              <a:solidFill>
                <a:srgbClr val="DC14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console.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(a); </a:t>
            </a:r>
            <a:r>
              <a:rPr b="1" lang="en" sz="120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undefined</a:t>
            </a:r>
            <a:endParaRPr b="1" sz="1200">
              <a:solidFill>
                <a:srgbClr val="DC14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DC14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pode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ser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reatribuída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= 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Atribuído!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";</a:t>
            </a:r>
            <a:endParaRPr b="1" sz="1550">
              <a:solidFill>
                <a:srgbClr val="DC14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 = 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Reatribuído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"; </a:t>
            </a:r>
            <a:r>
              <a:rPr b="1" lang="en" sz="120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20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Tudo certo!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66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67"/>
          <p:cNvSpPr txBox="1"/>
          <p:nvPr/>
        </p:nvSpPr>
        <p:spPr>
          <a:xfrm>
            <a:off x="759750" y="3488300"/>
            <a:ext cx="762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Aprendemos a: 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Larguar o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Usar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0" name="Google Shape;5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750" y="916279"/>
            <a:ext cx="4572500" cy="25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 txBox="1"/>
          <p:nvPr>
            <p:ph type="title"/>
          </p:nvPr>
        </p:nvSpPr>
        <p:spPr>
          <a:xfrm>
            <a:off x="1061400" y="857225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Parte III</a:t>
            </a:r>
            <a:endParaRPr b="0" sz="1200"/>
          </a:p>
        </p:txBody>
      </p:sp>
      <p:sp>
        <p:nvSpPr>
          <p:cNvPr id="536" name="Google Shape;536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9"/>
          <p:cNvSpPr txBox="1"/>
          <p:nvPr/>
        </p:nvSpPr>
        <p:spPr>
          <a:xfrm>
            <a:off x="791850" y="1856175"/>
            <a:ext cx="7624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DOM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Document Object Model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é uma forma de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interagir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com 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documento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através do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JavaScript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Assim conseguimos começar a fazer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mágica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! Isso significa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alterar o HTML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conforme nossas necessidades.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69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DOOM?</a:t>
            </a:r>
            <a:endParaRPr/>
          </a:p>
        </p:txBody>
      </p:sp>
      <p:sp>
        <p:nvSpPr>
          <p:cNvPr id="543" name="Google Shape;543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69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5" name="Google Shape;5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475" y="245025"/>
            <a:ext cx="1199876" cy="11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0"/>
          <p:cNvSpPr txBox="1"/>
          <p:nvPr/>
        </p:nvSpPr>
        <p:spPr>
          <a:xfrm>
            <a:off x="791850" y="1856175"/>
            <a:ext cx="7624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linkar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JS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com 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usamos a tag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&lt;script&gt;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Font typeface="Roboto Mono"/>
              <a:buChar char="●"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&lt;script</a:t>
            </a:r>
            <a:r>
              <a:rPr b="1" lang="en" sz="165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pasta/arquivo.js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&gt;&lt;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script&gt;</a:t>
            </a:r>
            <a:endParaRPr b="1" sz="165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Colocar antes do fechamento do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&lt;p&gt;Salve!&lt;/p&gt;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...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&lt;script</a:t>
            </a:r>
            <a:r>
              <a:rPr b="1" lang="en" sz="165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pasta/arquivo.js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&gt;&lt;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script&gt;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1" name="Google Shape;551;p70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Conectando o JS ao HTML</a:t>
            </a:r>
            <a:endParaRPr/>
          </a:p>
        </p:txBody>
      </p:sp>
      <p:sp>
        <p:nvSpPr>
          <p:cNvPr id="552" name="Google Shape;552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70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1"/>
          <p:cNvSpPr txBox="1"/>
          <p:nvPr/>
        </p:nvSpPr>
        <p:spPr>
          <a:xfrm>
            <a:off x="791850" y="1856175"/>
            <a:ext cx="76245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É possível encontrar um elemento no HTML é buscando por seu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tag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ou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classe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0"/>
              <a:buFont typeface="Roboto Mono"/>
              <a:buChar char="●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document.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getElementById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document.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getElementsByTagName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tag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document.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getElementsByClassName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71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Encontrando elementos</a:t>
            </a:r>
            <a:endParaRPr/>
          </a:p>
        </p:txBody>
      </p:sp>
      <p:sp>
        <p:nvSpPr>
          <p:cNvPr id="560" name="Google Shape;560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71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Comentários</a:t>
            </a:r>
            <a:endParaRPr/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759750" y="2564175"/>
            <a:ext cx="762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Quando queremos anotar algo que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não seja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código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computador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ignora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comentários.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3096150" y="1238075"/>
            <a:ext cx="2951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//Isto é um comentário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/*Isto é um comentário</a:t>
            </a:r>
            <a:endParaRPr b="1" sz="1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com multiplas linhas*/</a:t>
            </a:r>
            <a:endParaRPr b="1" sz="165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075" y="3579969"/>
            <a:ext cx="1171226" cy="11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2"/>
          <p:cNvSpPr txBox="1"/>
          <p:nvPr/>
        </p:nvSpPr>
        <p:spPr>
          <a:xfrm>
            <a:off x="791850" y="1856175"/>
            <a:ext cx="76245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Ao encontrar um elemento, é possível alterar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suas informações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Font typeface="Roboto Mono"/>
              <a:buChar char="●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element.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innerHTML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element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atributo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element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style.</a:t>
            </a:r>
            <a:r>
              <a:rPr b="1" i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prop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72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Editando</a:t>
            </a:r>
            <a:r>
              <a:rPr lang="en"/>
              <a:t> elementos</a:t>
            </a:r>
            <a:endParaRPr/>
          </a:p>
        </p:txBody>
      </p:sp>
      <p:sp>
        <p:nvSpPr>
          <p:cNvPr id="568" name="Google Shape;568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72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 txBox="1"/>
          <p:nvPr/>
        </p:nvSpPr>
        <p:spPr>
          <a:xfrm>
            <a:off x="791850" y="1856175"/>
            <a:ext cx="76245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Altera o conteúdo HTML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dentro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do elemento selecionado.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element = document.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getElementById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“1”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element.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innerHTML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 “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Meteu essa?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“;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id="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"&gt;Meteu essa?&lt;/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5" name="Google Shape;575;p73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innerHTML</a:t>
            </a:r>
            <a:endParaRPr/>
          </a:p>
        </p:txBody>
      </p:sp>
      <p:sp>
        <p:nvSpPr>
          <p:cNvPr id="576" name="Google Shape;576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73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4"/>
          <p:cNvSpPr txBox="1"/>
          <p:nvPr/>
        </p:nvSpPr>
        <p:spPr>
          <a:xfrm>
            <a:off x="791850" y="1856175"/>
            <a:ext cx="7624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Altera os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atributos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do elemento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selecionado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element = document.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getElementById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“12”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element.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src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 “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/image/casimiro.png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“;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74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Atributos</a:t>
            </a:r>
            <a:endParaRPr/>
          </a:p>
        </p:txBody>
      </p:sp>
      <p:sp>
        <p:nvSpPr>
          <p:cNvPr id="584" name="Google Shape;584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74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6" name="Google Shape;5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713" y="3228475"/>
            <a:ext cx="3086572" cy="17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5"/>
          <p:cNvSpPr txBox="1"/>
          <p:nvPr/>
        </p:nvSpPr>
        <p:spPr>
          <a:xfrm>
            <a:off x="791850" y="1856175"/>
            <a:ext cx="76245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Altera 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estilo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do elemento selecionado.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element = document.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getElementById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“123”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element.</a:t>
            </a:r>
            <a:r>
              <a:rPr b="1" lang="en" sz="1650">
                <a:solidFill>
                  <a:srgbClr val="DC143C"/>
                </a:solidFill>
                <a:latin typeface="Roboto Mono"/>
                <a:ea typeface="Roboto Mono"/>
                <a:cs typeface="Roboto Mono"/>
                <a:sym typeface="Roboto Mono"/>
              </a:rPr>
              <a:t>style.color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 “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green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“;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Lato"/>
              <a:buChar char="●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id="123"&gt;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Ih, transformou em verde!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75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</p:txBody>
      </p:sp>
      <p:sp>
        <p:nvSpPr>
          <p:cNvPr id="593" name="Google Shape;593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75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95" name="Google Shape;5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601" y="787863"/>
            <a:ext cx="1307550" cy="396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6"/>
          <p:cNvSpPr txBox="1"/>
          <p:nvPr>
            <p:ph type="title"/>
          </p:nvPr>
        </p:nvSpPr>
        <p:spPr>
          <a:xfrm>
            <a:off x="727800" y="1575925"/>
            <a:ext cx="7688400" cy="995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É hora de codar!</a:t>
            </a:r>
            <a:endParaRPr/>
          </a:p>
        </p:txBody>
      </p:sp>
      <p:sp>
        <p:nvSpPr>
          <p:cNvPr id="601" name="Google Shape;601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Google Shape;602;p76"/>
          <p:cNvSpPr txBox="1"/>
          <p:nvPr/>
        </p:nvSpPr>
        <p:spPr>
          <a:xfrm>
            <a:off x="727800" y="2752150"/>
            <a:ext cx="7688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Crie um arquivo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um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JS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para o exercício e </a:t>
            </a:r>
            <a:r>
              <a:rPr b="1" i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link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ambos.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Faça o download das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duas imagens indicadas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salve na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mesma pasta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dos arquivos acima.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Crie um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elemento de imagem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 exiba o </a:t>
            </a:r>
            <a:r>
              <a:rPr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png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 foi baixado.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3" name="Google Shape;60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250" y="1549025"/>
            <a:ext cx="1002700" cy="1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7"/>
          <p:cNvSpPr txBox="1"/>
          <p:nvPr>
            <p:ph type="title"/>
          </p:nvPr>
        </p:nvSpPr>
        <p:spPr>
          <a:xfrm>
            <a:off x="727800" y="1575925"/>
            <a:ext cx="7688400" cy="995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É hora de codar!</a:t>
            </a:r>
            <a:endParaRPr/>
          </a:p>
        </p:txBody>
      </p:sp>
      <p:sp>
        <p:nvSpPr>
          <p:cNvPr id="609" name="Google Shape;609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77"/>
          <p:cNvSpPr txBox="1"/>
          <p:nvPr/>
        </p:nvSpPr>
        <p:spPr>
          <a:xfrm>
            <a:off x="727800" y="2752150"/>
            <a:ext cx="768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Crie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duas funções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 encontram o elemento da imagem.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primeira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ela altera o atributo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src para .gif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 foi baixado.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segunda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ela altera o atributo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src para .png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 foi baixado.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Voltaremos aqui em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breve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! :)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1" name="Google Shape;6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250" y="1549025"/>
            <a:ext cx="1002700" cy="1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14" y="293625"/>
            <a:ext cx="62539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Variável</a:t>
            </a:r>
            <a:endParaRPr/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791850" y="1856175"/>
            <a:ext cx="76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São caixinhas onde podemos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guardar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dados.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625" y="2865375"/>
            <a:ext cx="2533200" cy="211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088" y="2865375"/>
            <a:ext cx="1222275" cy="92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0" y="3261750"/>
            <a:ext cx="3699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Declarar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caixa;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775000" y="3261750"/>
            <a:ext cx="3369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Atribuir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905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caixa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"valor"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Variável</a:t>
            </a:r>
            <a:endParaRPr/>
          </a:p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791850" y="1856175"/>
            <a:ext cx="7624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Nomes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podem conter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letras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números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_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$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Nomes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são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case sensitive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	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caixa </a:t>
            </a:r>
            <a:r>
              <a:rPr b="1" lang="en" sz="165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Caixa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Palavras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reservadas do JS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não podem ser usadas.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Atribuição</a:t>
            </a:r>
            <a:endParaRPr/>
          </a:p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791850" y="1856175"/>
            <a:ext cx="76245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Uma variável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recebe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 valor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atribuído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 ela.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atribuir um valor para uma variável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já declarada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basta omitir 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1905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caixa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"valor"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905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caixa = 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"outrovalor"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791850" y="1238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koni Theme">
  <a:themeElements>
    <a:clrScheme name="Streamline">
      <a:dk1>
        <a:srgbClr val="3F3F3F"/>
      </a:dk1>
      <a:lt1>
        <a:srgbClr val="FFFFFF"/>
      </a:lt1>
      <a:dk2>
        <a:srgbClr val="1A1A1A"/>
      </a:dk2>
      <a:lt2>
        <a:srgbClr val="CCCCCC"/>
      </a:lt2>
      <a:accent1>
        <a:srgbClr val="595959"/>
      </a:accent1>
      <a:accent2>
        <a:srgbClr val="388E3C"/>
      </a:accent2>
      <a:accent3>
        <a:srgbClr val="FF7150"/>
      </a:accent3>
      <a:accent4>
        <a:srgbClr val="3F51B5"/>
      </a:accent4>
      <a:accent5>
        <a:srgbClr val="BC143C"/>
      </a:accent5>
      <a:accent6>
        <a:srgbClr val="D6503A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